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8" r:id="rId3"/>
    <p:sldId id="259" r:id="rId4"/>
    <p:sldId id="260" r:id="rId5"/>
    <p:sldId id="261" r:id="rId6"/>
    <p:sldId id="262"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rd, Sadie" initials="VSP3" lastIdx="5" clrIdx="0">
    <p:extLst>
      <p:ext uri="{19B8F6BF-5375-455C-9EA6-DF929625EA0E}">
        <p15:presenceInfo xmlns:p15="http://schemas.microsoft.com/office/powerpoint/2012/main" userId="Ward, Sadie" providerId="None"/>
      </p:ext>
    </p:extLst>
  </p:cmAuthor>
  <p:cmAuthor id="2" name="Rogers, Kimberly B. (CDC/OID/NCEZID)" initials="RKB(" lastIdx="2" clrIdx="1">
    <p:extLst>
      <p:ext uri="{19B8F6BF-5375-455C-9EA6-DF929625EA0E}">
        <p15:presenceInfo xmlns:p15="http://schemas.microsoft.com/office/powerpoint/2012/main" userId="S-1-5-21-1207783550-2075000910-922709458-228301" providerId="AD"/>
      </p:ext>
    </p:extLst>
  </p:cmAuthor>
  <p:cmAuthor id="3" name="Cohen, Nicole (Nicky) (CDC/OID/NCEZID)" initials="NC" lastIdx="9" clrIdx="2">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74270" autoAdjust="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9/22/2021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0" baseline="0" dirty="0"/>
              <a:t>Nous voulions partager rapidement la façon dont vous, en tant que représentant de l'agence sanitaire de votre PDE, savez quelle quantité d'EPI stocker compte tenu de la taille de votre personnel et de quelques autres considérations. </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0" baseline="0" dirty="0"/>
              <a:t>Cela nous amène donc à deux objectifs : </a:t>
            </a:r>
          </a:p>
          <a:p>
            <a:r>
              <a:rPr lang="fr-FR" i="0" baseline="0" dirty="0" err="1"/>
              <a:t>Ccomment</a:t>
            </a:r>
            <a:r>
              <a:rPr lang="fr-FR" i="0" baseline="0" dirty="0"/>
              <a:t> puis-je savoir quelle quantité d'EPI je dois stocker et conserver à mon point d'entrée, et comment puis-je élaborer un programme qui me permettra de vérifier l'état des EPI à mon point d'entrée ?</a:t>
            </a:r>
          </a:p>
          <a:p>
            <a:endParaRPr lang="fr-FR" i="0" baseline="0" dirty="0"/>
          </a:p>
          <a:p>
            <a:r>
              <a:rPr lang="fr-FR" i="0" baseline="0" dirty="0"/>
              <a:t>Je voudrais vous faire part de deux considérations concernant le premier objectif. </a:t>
            </a:r>
          </a:p>
          <a:p>
            <a:endParaRPr lang="fr-FR" i="0" baseline="0" dirty="0"/>
          </a:p>
          <a:p>
            <a:r>
              <a:rPr lang="fr-FR" i="0" baseline="0" dirty="0"/>
              <a:t>1)Nous vous apprendrons aujourd'hui combien d'EPI il vous faudra, mais cela ne garantit pas que vous les recevrez à votre PDE. Comme vous le savez, la disponibilité de certains EPI est limitée, et le financement peut poser problème. Néanmoins, il est important de savoir combien d'EPI il est conseillé d'avoir à votre PDE, au cas où on vous demande ces chiffres.</a:t>
            </a:r>
          </a:p>
          <a:p>
            <a:endParaRPr lang="fr-FR" i="0" baseline="0" dirty="0"/>
          </a:p>
          <a:p>
            <a:r>
              <a:rPr lang="fr-FR" i="0" baseline="0" dirty="0"/>
              <a:t>2)Les informations que nous partageons aujourd'hui ne concernent que les périodes de normalité. Pendant les épidémies ou les périodes où vous pouvez mener des activités de contrôle renforcées, vous aurez besoin de plus d'EPI. Dans de telles situations d'urgence, des EPI supplémentaires sont parfois remis à un PDE. Aujourd'hui, nous n'aborderons donc que ce dont vous avez besoin pendant les opérations de routine.</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Nous allons</a:t>
            </a:r>
            <a:r>
              <a:rPr lang="fr-FR" baseline="0" dirty="0"/>
              <a:t> procéder </a:t>
            </a:r>
            <a:r>
              <a:rPr lang="fr-FR" dirty="0"/>
              <a:t>en quelques étapes. La première étape consiste à faire l'inventaire de votre personnel qui a souvent besoin d'EPI.</a:t>
            </a:r>
          </a:p>
          <a:p>
            <a:endParaRPr lang="fr-FR" dirty="0"/>
          </a:p>
          <a:p>
            <a:r>
              <a:rPr lang="fr-FR" dirty="0"/>
              <a:t>Cela ne se limite pas à vous, [agence sanitaire du PDE], bien qu’en tant qu'agence responsable de l'évaluation des risques pour les passagers malades, vous soyez la plus exposée aux risques d'infection et vous ayez donc le plus besoin d'EPI. Mais qui d'autre pourrait avoir besoin d'EPI, même de base, comme des gants ? Levez la main si vous avez des suggestions. Attendez les réponses.</a:t>
            </a:r>
          </a:p>
          <a:p>
            <a:endParaRPr lang="fr-FR" dirty="0"/>
          </a:p>
          <a:p>
            <a:r>
              <a:rPr lang="fr-FR" dirty="0"/>
              <a:t>Commentez les suggestions des participants. Les réponses correctes incluent les agences de nettoyage, l'immigration (parce qu'elles interagissent avec chaque passager international à l'arrivée et touchent au moins leur passeport), etc.</a:t>
            </a:r>
          </a:p>
          <a:p>
            <a:endParaRPr lang="fr-FR" dirty="0"/>
          </a:p>
          <a:p>
            <a:r>
              <a:rPr lang="fr-FR" dirty="0"/>
              <a:t>Idéalement, chacune de ces agences devrait au moins avoir accès à des gants.  N'oubliez pas que la taille des mains diffère d'une personne à l'autre et qu'il est donc essentiel de disposer de plusieurs types de gants. Vous pouvez même envisager de demander au personnel de [l'agence sanitaire du PDE], au minimum, à votre PDE, la taille de leurs gants. S'ils ne le savent pas, vous pouvez le vérifier en essayant quelques gants. Un gant vous convient s'il est bien fixé sur votre main avec un minimum d'espace supplémentaire, car cela entraîne des risques de contrôle des infections.</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614176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Pour savoir quelle quantité d'EPI stocker à votre PDE, vous devez regarder un peu plus loin et faire l'inventaire de votre PDE. </a:t>
            </a:r>
          </a:p>
          <a:p>
            <a:endParaRPr lang="fr-FR" dirty="0"/>
          </a:p>
          <a:p>
            <a:r>
              <a:rPr lang="fr-FR" dirty="0"/>
              <a:t>Combien de temps êtes-vous ouvert chaque jour ? Combien de postes de travail avez-vous ? Combien de personnes passent par votre PDE ? Vous n'avez pas besoin d'un chiffre exact ici, mais un aéroport international aura probablement besoin de plus d'EPI qu'un petit point de passage terrestre.</a:t>
            </a:r>
          </a:p>
          <a:p>
            <a:endParaRPr lang="fr-FR" dirty="0"/>
          </a:p>
          <a:p>
            <a:r>
              <a:rPr lang="fr-FR" dirty="0"/>
              <a:t>Prenez votre nombre moyen de interventions, car cela peut être un bon indicateur de la quantité d'EPI dont vous avez besoin. Pensez donc à votre point d'entrée et demandez-vous combien de fois [l'agence sanitaire du point d'entrée] est intervenue, même si la personne n'était pas atteinte d'une maladie infectieuse. Lorsqu’on évalue, on ne sait pas toujours. Nous devons donc nous préparer à ce que la personne soit infectieuse.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3284931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Passons maintenant aux chiffres. Veuillez également consulter votre "aide-mémoire sur le stockage des EPI" pour en savoir plus. </a:t>
            </a:r>
          </a:p>
          <a:p>
            <a:endParaRPr lang="fr-FR" dirty="0"/>
          </a:p>
          <a:p>
            <a:r>
              <a:rPr lang="fr-FR" dirty="0"/>
              <a:t>Pour l'instant, ne pensez qu'à [l'agence sanitaire du PDE] de votre PDE. Imaginons que le POE reçoive 2 références par jour. Rappelez-vous que même si la personne n'est pas infectieuse, vous ne pouvez pas le savoir en entrant, et vous devez donc porter un EPI. Supposons également que cette personne est vue ou au moins entre en contact avec 2 membres du personnel de [l'agence de santé POE], nous devons donc doubler notre nombre d'EPI.</a:t>
            </a:r>
          </a:p>
          <a:p>
            <a:endParaRPr lang="fr-FR" dirty="0"/>
          </a:p>
          <a:p>
            <a:r>
              <a:rPr lang="fr-FR" dirty="0"/>
              <a:t>Si 2 membres du personnel de l'[agence de santé publique] interviennent auprès de 2 personnes malades par jour, cela signifie que 8 gants sont utilisés. Rappelez-vous que chaque personne a besoin de 2 gants, car nous avons deux mains, et donc 2 interventions pour une personne équivaudraient à 4 gants. Doublez ce chiffre pour deux personnes, et vous arrivez à 8 gants.</a:t>
            </a:r>
          </a:p>
          <a:p>
            <a:endParaRPr lang="fr-FR" dirty="0"/>
          </a:p>
          <a:p>
            <a:r>
              <a:rPr lang="fr-FR" dirty="0"/>
              <a:t>Il est recommandé de conserver un stock de 6 semaines. 6 semaines correspondent à 42 jours. Pensez donc à utiliser 8 gants par jour et multipliez ce chiffre par 42. Cela nous donne 336 paires de gants.</a:t>
            </a:r>
          </a:p>
          <a:p>
            <a:endParaRPr lang="fr-FR" dirty="0"/>
          </a:p>
          <a:p>
            <a:r>
              <a:rPr lang="fr-FR" dirty="0"/>
              <a:t>Mais nous n'avons pas encore fini ! Normalement, une boîte contient 100 paires de gants. En divisant nos 336 paires de gants par 100, nous obtenons 3,4 paires de gants, ce qui signifie que nous devons choisir 4 boîtes de gants. Ce PDE a besoin de 4 boîtes de gants pour tenir 6 semaines de travail.</a:t>
            </a:r>
          </a:p>
          <a:p>
            <a:endParaRPr lang="fr-FR" dirty="0"/>
          </a:p>
          <a:p>
            <a:r>
              <a:rPr lang="fr-FR" dirty="0"/>
              <a:t>Ces 4 boîtes peuvent avoir des tailles différentes en fonction des besoins de cette entreprise. Rappelez-vous que nous avons mentionné plus tôt que vous deviez connaître la taille des gants de votre personnel.</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24779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Enfin, vous devez garder une trace de votre EPI – il faut toujours savoir combien vous en avez. Nous vous recommandons de faire un inventaire rapide de vos EPI toutes les deux semaines pour rester au courant. Lorsque vous apprenez que votre stock est tombé en dessous de 50 %, ou de la moitié de votre stock de 6 semaines, prévenez le personnel pour passer une nouvelle commande.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2854845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(Seulement si le temps le permet) -- facultatif</a:t>
            </a:r>
          </a:p>
          <a:p>
            <a:endParaRPr lang="fr-FR" i="1" dirty="0"/>
          </a:p>
          <a:p>
            <a:r>
              <a:rPr lang="fr-FR" i="1" dirty="0"/>
              <a:t>Pratiquons maintenant cette activité. Revoyez à nouveau votre aide-mémoire.</a:t>
            </a:r>
          </a:p>
          <a:p>
            <a:endParaRPr lang="fr-FR" i="1" dirty="0"/>
          </a:p>
          <a:p>
            <a:r>
              <a:rPr lang="fr-FR" i="1" dirty="0"/>
              <a:t>Pensez à votre PDE en particulier. Pensez au nombre de réponses quotidiennes - ou même d'appels à répondre - que vous avez. Rappelez-vous qu'un appel à répondre ne signifie pas toujours que le patient est infectieux, mais vous devez quand même être prêt à porter l'EPI.</a:t>
            </a:r>
          </a:p>
          <a:p>
            <a:endParaRPr lang="fr-FR" i="1" dirty="0"/>
          </a:p>
          <a:p>
            <a:r>
              <a:rPr lang="fr-FR" i="1" dirty="0"/>
              <a:t>Est-ce qu'une personne répond à chaque fois ou plusieurs membres du personnel [de l'agence de santé POE] répondent ? Cela détermine la quantité d'EPI dont vous avez besoin.</a:t>
            </a:r>
          </a:p>
          <a:p>
            <a:endParaRPr lang="fr-FR" i="1" dirty="0"/>
          </a:p>
          <a:p>
            <a:r>
              <a:rPr lang="fr-FR" i="1" dirty="0"/>
              <a:t>Nous voulons que chaque personne ici présente réalise cette activité pour sa propre PDE, mais n'hésitez pas à discuter de vos réponses au sein de vos groupes. Nous vous donnerons à chacun 10 minutes pour le faire, mais nos facilitateurs se déplaceront pour vous aider. N'hésitez pas à demander de l'aide des membres de votre groupe. </a:t>
            </a:r>
          </a:p>
          <a:p>
            <a:endParaRPr lang="fr-FR" i="1" dirty="0"/>
          </a:p>
          <a:p>
            <a:r>
              <a:rPr lang="fr-FR" i="1" dirty="0"/>
              <a:t>Réglez le minuteur pour 10 minutes. Faites le tour de chaque groupe pour vous assurer qu'ils calculent correctement. N'oubliez pas de leur rappeler combien de personnes répondent par voyageur.</a:t>
            </a:r>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41270681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9/22/2021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9/22/2021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9/22/2021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9/22/2021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500" y="1756833"/>
            <a:ext cx="10996613" cy="2677648"/>
          </a:xfrm>
        </p:spPr>
        <p:txBody>
          <a:bodyPr/>
          <a:lstStyle/>
          <a:p>
            <a:r>
              <a:rPr lang="fr-FR" b="1" dirty="0"/>
              <a:t>Équipement de protection individuelle (EPI) au PDE : Stockage de l'EPI</a:t>
            </a:r>
            <a:endParaRPr lang="en-US" b="1" dirty="0"/>
          </a:p>
        </p:txBody>
      </p:sp>
      <p:sp>
        <p:nvSpPr>
          <p:cNvPr id="3" name="Subtitle 2"/>
          <p:cNvSpPr>
            <a:spLocks noGrp="1"/>
          </p:cNvSpPr>
          <p:nvPr>
            <p:ph type="subTitle" idx="1"/>
          </p:nvPr>
        </p:nvSpPr>
        <p:spPr>
          <a:xfrm>
            <a:off x="1154955" y="4777379"/>
            <a:ext cx="8825658" cy="1612131"/>
          </a:xfrm>
        </p:spPr>
        <p:txBody>
          <a:bodyPr/>
          <a:lstStyle/>
          <a:p>
            <a:r>
              <a:rPr lang="fr-FR" dirty="0"/>
              <a:t>Programme de formation des maîtres</a:t>
            </a:r>
          </a:p>
          <a:p>
            <a:r>
              <a:rPr lang="en-US" dirty="0"/>
              <a:t>[</a:t>
            </a:r>
            <a:r>
              <a:rPr lang="en-US" dirty="0">
                <a:solidFill>
                  <a:srgbClr val="FF0000"/>
                </a:solidFill>
              </a:rPr>
              <a:t>Date</a:t>
            </a:r>
            <a:r>
              <a:rPr lang="en-US" dirty="0"/>
              <a:t>]</a:t>
            </a:r>
          </a:p>
          <a:p>
            <a:r>
              <a:rPr lang="en-US" dirty="0"/>
              <a:t> </a:t>
            </a:r>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Objectifs d'apprentissage</a:t>
            </a:r>
          </a:p>
        </p:txBody>
      </p:sp>
      <p:sp>
        <p:nvSpPr>
          <p:cNvPr id="3" name="Content Placeholder 2"/>
          <p:cNvSpPr>
            <a:spLocks noGrp="1"/>
          </p:cNvSpPr>
          <p:nvPr>
            <p:ph idx="1"/>
          </p:nvPr>
        </p:nvSpPr>
        <p:spPr>
          <a:xfrm>
            <a:off x="5182893" y="2597148"/>
            <a:ext cx="6007846" cy="3711575"/>
          </a:xfrm>
        </p:spPr>
        <p:txBody>
          <a:bodyPr>
            <a:normAutofit/>
          </a:bodyPr>
          <a:lstStyle/>
          <a:p>
            <a:r>
              <a:rPr lang="fr-FR" sz="2400" dirty="0"/>
              <a:t>Déterminer les niveaux appropriés d'EPI à stocker et conserver à un point d'entrée pendant les périodes de fonctionnement normal.</a:t>
            </a:r>
          </a:p>
          <a:p>
            <a:r>
              <a:rPr lang="fr-FR" sz="2400" dirty="0"/>
              <a:t>Apprenez les étapes de l'élaboration d'un programme de vérification de l'état des EPI à un point d'entrée.</a:t>
            </a:r>
            <a:endParaRPr lang="en-US" sz="2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064" y="2603499"/>
            <a:ext cx="3977011" cy="2839553"/>
          </a:xfrm>
          <a:prstGeom prst="rect">
            <a:avLst/>
          </a:prstGeom>
        </p:spPr>
      </p:pic>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2017" y="1068500"/>
            <a:ext cx="10678722" cy="706964"/>
          </a:xfrm>
        </p:spPr>
        <p:txBody>
          <a:bodyPr/>
          <a:lstStyle/>
          <a:p>
            <a:r>
              <a:rPr lang="fr-FR" dirty="0"/>
              <a:t>Étape 1 : Faites l'inventaire de votre personnel</a:t>
            </a:r>
            <a:endParaRPr lang="en-US" dirty="0"/>
          </a:p>
        </p:txBody>
      </p:sp>
      <p:sp>
        <p:nvSpPr>
          <p:cNvPr id="3" name="Content Placeholder 2"/>
          <p:cNvSpPr>
            <a:spLocks noGrp="1"/>
          </p:cNvSpPr>
          <p:nvPr>
            <p:ph idx="1"/>
          </p:nvPr>
        </p:nvSpPr>
        <p:spPr>
          <a:xfrm>
            <a:off x="512017" y="2446337"/>
            <a:ext cx="7446121" cy="3416300"/>
          </a:xfrm>
        </p:spPr>
        <p:txBody>
          <a:bodyPr>
            <a:normAutofit/>
          </a:bodyPr>
          <a:lstStyle/>
          <a:p>
            <a:pPr algn="just"/>
            <a:r>
              <a:rPr lang="fr-FR" sz="2000" dirty="0"/>
              <a:t>Combien de membres du personnel de votre PDE ont des responsabilités en matière d'interaction avec les voyageurs malades, d'évaluation ou de nettoyage ? </a:t>
            </a:r>
          </a:p>
          <a:p>
            <a:pPr algn="just"/>
            <a:r>
              <a:rPr lang="fr-FR" sz="2000" dirty="0"/>
              <a:t>Toutes ces personnes doivent avoir accès à des gants</a:t>
            </a:r>
          </a:p>
          <a:p>
            <a:pPr algn="just"/>
            <a:r>
              <a:rPr lang="fr-FR" sz="2000" dirty="0"/>
              <a:t>Chaque PDE peut avoir des méthodes différentes pour fournir des gants aux agences ; pour cette présentation, nous nous concentrons sur </a:t>
            </a:r>
            <a:r>
              <a:rPr lang="fr-FR" sz="2000" dirty="0">
                <a:solidFill>
                  <a:srgbClr val="FF0000"/>
                </a:solidFill>
              </a:rPr>
              <a:t>[l'agence sanitaire du PDE].</a:t>
            </a:r>
          </a:p>
          <a:p>
            <a:pPr algn="just"/>
            <a:r>
              <a:rPr lang="fr-FR" sz="2000" dirty="0"/>
              <a:t>Inventaire des tailles de gants</a:t>
            </a:r>
          </a:p>
          <a:p>
            <a:pPr algn="just"/>
            <a:r>
              <a:rPr lang="fr-FR" sz="2000" dirty="0"/>
              <a:t>Connaître la bonne taille</a:t>
            </a:r>
            <a:endParaRPr lang="en-US" sz="2000" dirty="0"/>
          </a:p>
          <a:p>
            <a:pPr lvl="1"/>
            <a:endParaRPr lang="en-US" sz="1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73925" y="4634684"/>
            <a:ext cx="3347973" cy="171176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19371" y="2225034"/>
            <a:ext cx="2308412" cy="2334718"/>
          </a:xfrm>
          <a:prstGeom prst="rect">
            <a:avLst/>
          </a:prstGeom>
        </p:spPr>
      </p:pic>
      <p:sp>
        <p:nvSpPr>
          <p:cNvPr id="7" name="TextBox 6"/>
          <p:cNvSpPr txBox="1"/>
          <p:nvPr/>
        </p:nvSpPr>
        <p:spPr>
          <a:xfrm>
            <a:off x="6648450" y="6271614"/>
            <a:ext cx="5491162" cy="646331"/>
          </a:xfrm>
          <a:prstGeom prst="rect">
            <a:avLst/>
          </a:prstGeom>
          <a:noFill/>
        </p:spPr>
        <p:txBody>
          <a:bodyPr wrap="square" rtlCol="0">
            <a:spAutoFit/>
          </a:bodyPr>
          <a:lstStyle/>
          <a:p>
            <a:pPr algn="ctr"/>
            <a:r>
              <a:rPr lang="fr-FR" dirty="0">
                <a:solidFill>
                  <a:srgbClr val="FF0000"/>
                </a:solidFill>
              </a:rPr>
              <a:t>Exemples de photos ; actualiser avec des photos spécifiques à chaque pays</a:t>
            </a:r>
            <a:endParaRPr lang="en-US" dirty="0">
              <a:solidFill>
                <a:srgbClr val="FF0000"/>
              </a:solidFill>
            </a:endParaRPr>
          </a:p>
        </p:txBody>
      </p:sp>
    </p:spTree>
    <p:extLst>
      <p:ext uri="{BB962C8B-B14F-4D97-AF65-F5344CB8AC3E}">
        <p14:creationId xmlns:p14="http://schemas.microsoft.com/office/powerpoint/2010/main" val="3021308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197587" cy="706964"/>
          </a:xfrm>
        </p:spPr>
        <p:txBody>
          <a:bodyPr/>
          <a:lstStyle/>
          <a:p>
            <a:r>
              <a:rPr lang="fr-FR" dirty="0"/>
              <a:t>Étape 2 : Faites l'inventaire de votre PDE</a:t>
            </a:r>
            <a:endParaRPr lang="en-US" dirty="0"/>
          </a:p>
        </p:txBody>
      </p:sp>
      <p:sp>
        <p:nvSpPr>
          <p:cNvPr id="3" name="Content Placeholder 2"/>
          <p:cNvSpPr>
            <a:spLocks noGrp="1"/>
          </p:cNvSpPr>
          <p:nvPr>
            <p:ph idx="1"/>
          </p:nvPr>
        </p:nvSpPr>
        <p:spPr>
          <a:xfrm>
            <a:off x="668215" y="2603500"/>
            <a:ext cx="7218485" cy="3416300"/>
          </a:xfrm>
        </p:spPr>
        <p:txBody>
          <a:bodyPr/>
          <a:lstStyle/>
          <a:p>
            <a:r>
              <a:rPr lang="fr-FR" dirty="0"/>
              <a:t>Quelles sont les heures d'ouverture de votre PDE ?</a:t>
            </a:r>
          </a:p>
          <a:p>
            <a:r>
              <a:rPr lang="fr-FR" dirty="0"/>
              <a:t>Les travailleurs ont-ils des horaires différents ?</a:t>
            </a:r>
          </a:p>
          <a:p>
            <a:r>
              <a:rPr lang="fr-FR" dirty="0"/>
              <a:t>Combien de personnes passent par votre PDE ?</a:t>
            </a:r>
          </a:p>
          <a:p>
            <a:r>
              <a:rPr lang="fr-FR" dirty="0"/>
              <a:t>Au cours du mois dernier, combien de voyageurs malades ont été évalués au PDE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953" y="4580765"/>
            <a:ext cx="4491478" cy="166652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7784" y="2319161"/>
            <a:ext cx="3677163" cy="182905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77783" y="4425048"/>
            <a:ext cx="3677163" cy="1822238"/>
          </a:xfrm>
          <a:prstGeom prst="rect">
            <a:avLst/>
          </a:prstGeom>
        </p:spPr>
      </p:pic>
      <p:sp>
        <p:nvSpPr>
          <p:cNvPr id="9" name="TextBox 8"/>
          <p:cNvSpPr txBox="1"/>
          <p:nvPr/>
        </p:nvSpPr>
        <p:spPr>
          <a:xfrm>
            <a:off x="7875554" y="6200952"/>
            <a:ext cx="4081619" cy="923330"/>
          </a:xfrm>
          <a:prstGeom prst="rect">
            <a:avLst/>
          </a:prstGeom>
          <a:noFill/>
        </p:spPr>
        <p:txBody>
          <a:bodyPr wrap="square" rtlCol="0">
            <a:spAutoFit/>
          </a:bodyPr>
          <a:lstStyle/>
          <a:p>
            <a:pPr algn="ctr"/>
            <a:r>
              <a:rPr lang="fr-FR" dirty="0">
                <a:solidFill>
                  <a:srgbClr val="FF0000"/>
                </a:solidFill>
              </a:rPr>
              <a:t>Exemples de photos ; mise à jour avec des photos spécifiques à chaque pays</a:t>
            </a:r>
            <a:endParaRPr lang="en-US" dirty="0">
              <a:solidFill>
                <a:srgbClr val="FF0000"/>
              </a:solidFill>
            </a:endParaRPr>
          </a:p>
        </p:txBody>
      </p:sp>
    </p:spTree>
    <p:extLst>
      <p:ext uri="{BB962C8B-B14F-4D97-AF65-F5344CB8AC3E}">
        <p14:creationId xmlns:p14="http://schemas.microsoft.com/office/powerpoint/2010/main" val="3596127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944" y="679572"/>
            <a:ext cx="9659596" cy="1026582"/>
          </a:xfrm>
        </p:spPr>
        <p:txBody>
          <a:bodyPr/>
          <a:lstStyle/>
          <a:p>
            <a:r>
              <a:rPr lang="fr-FR" dirty="0"/>
              <a:t>Étape 3 : Calculez la quantité dont </a:t>
            </a:r>
            <a:r>
              <a:rPr lang="fr-FR" dirty="0">
                <a:solidFill>
                  <a:srgbClr val="FF0000"/>
                </a:solidFill>
              </a:rPr>
              <a:t>[l'agence de santé POE] </a:t>
            </a:r>
            <a:r>
              <a:rPr lang="fr-FR" dirty="0"/>
              <a:t>a régulièrement besoin pendant 6 semaines.</a:t>
            </a:r>
            <a:endParaRPr lang="en-US" dirty="0"/>
          </a:p>
        </p:txBody>
      </p:sp>
      <p:sp>
        <p:nvSpPr>
          <p:cNvPr id="3" name="Content Placeholder 2"/>
          <p:cNvSpPr>
            <a:spLocks noGrp="1"/>
          </p:cNvSpPr>
          <p:nvPr>
            <p:ph idx="1"/>
          </p:nvPr>
        </p:nvSpPr>
        <p:spPr>
          <a:xfrm>
            <a:off x="495300" y="2356697"/>
            <a:ext cx="11353800" cy="4234603"/>
          </a:xfrm>
        </p:spPr>
        <p:txBody>
          <a:bodyPr>
            <a:normAutofit fontScale="92500" lnSpcReduction="10000"/>
          </a:bodyPr>
          <a:lstStyle/>
          <a:p>
            <a:r>
              <a:rPr lang="fr-FR" sz="2000" dirty="0"/>
              <a:t>Mettons tout cela ensemble, mais ne pensons qu'à </a:t>
            </a:r>
            <a:r>
              <a:rPr lang="fr-FR" sz="2000" dirty="0">
                <a:solidFill>
                  <a:srgbClr val="FF0000"/>
                </a:solidFill>
              </a:rPr>
              <a:t>[l'agence sanitaire du PDE] </a:t>
            </a:r>
            <a:r>
              <a:rPr lang="fr-FR" sz="2000" dirty="0"/>
              <a:t>à votre PDE (pour l'instant).</a:t>
            </a:r>
          </a:p>
          <a:p>
            <a:r>
              <a:rPr lang="fr-FR" sz="2000" dirty="0"/>
              <a:t>Prenons l'exemple d'un PDE qui intervient 2 fois par jour (par exemple 2 voyageurs malades).</a:t>
            </a:r>
          </a:p>
          <a:p>
            <a:r>
              <a:rPr lang="fr-FR" sz="2000" dirty="0"/>
              <a:t>Disons que 2 employés de </a:t>
            </a:r>
            <a:r>
              <a:rPr lang="fr-FR" sz="2000" dirty="0">
                <a:solidFill>
                  <a:srgbClr val="FF0000"/>
                </a:solidFill>
              </a:rPr>
              <a:t>[l'agence sanitaire du PDE] </a:t>
            </a:r>
            <a:r>
              <a:rPr lang="fr-FR" sz="2000" dirty="0"/>
              <a:t>interviennent ensemble pour chaque personne malade rencontrée.</a:t>
            </a:r>
            <a:endParaRPr lang="en-US" sz="2000" dirty="0"/>
          </a:p>
          <a:p>
            <a:r>
              <a:rPr lang="fr-FR" sz="2000" dirty="0"/>
              <a:t>2 interactions avec des personnes malades/jour x 4 paires de gants par interaction = 8 paires de gants/jour</a:t>
            </a:r>
          </a:p>
          <a:p>
            <a:r>
              <a:rPr lang="fr-FR" sz="2000" dirty="0"/>
              <a:t>8 paires de gants/jour x 42 jours = 336 paires de gants pour 6 semaines</a:t>
            </a:r>
          </a:p>
          <a:p>
            <a:r>
              <a:rPr lang="fr-FR" sz="2000" dirty="0"/>
              <a:t>336 paires de gants pour 6 semaines / 100 paires de gants dans chaque boîte = 3,4 boîtes (donc 4)</a:t>
            </a:r>
            <a:endParaRPr lang="fr-FR" sz="2000" b="1" dirty="0"/>
          </a:p>
          <a:p>
            <a:r>
              <a:rPr lang="fr-FR" sz="2000" b="1" dirty="0"/>
              <a:t>Ce PDE a besoin de 4 boîtes de gants pour six semaines (mais peut avoir besoin de commander des tailles différentes).</a:t>
            </a:r>
            <a:endParaRPr lang="en-US" sz="2000" b="1"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590626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1" y="973668"/>
            <a:ext cx="9211516" cy="706964"/>
          </a:xfrm>
        </p:spPr>
        <p:txBody>
          <a:bodyPr/>
          <a:lstStyle/>
          <a:p>
            <a:r>
              <a:rPr lang="fr-FR" dirty="0"/>
              <a:t>Étape 4 : Tenez un inventaire de vos EPI !</a:t>
            </a:r>
            <a:endParaRPr lang="en-US" dirty="0"/>
          </a:p>
        </p:txBody>
      </p:sp>
      <p:sp>
        <p:nvSpPr>
          <p:cNvPr id="3" name="Content Placeholder 2"/>
          <p:cNvSpPr>
            <a:spLocks noGrp="1"/>
          </p:cNvSpPr>
          <p:nvPr>
            <p:ph idx="1"/>
          </p:nvPr>
        </p:nvSpPr>
        <p:spPr>
          <a:xfrm>
            <a:off x="4675640" y="2603500"/>
            <a:ext cx="6515099" cy="3416300"/>
          </a:xfrm>
        </p:spPr>
        <p:txBody>
          <a:bodyPr/>
          <a:lstStyle/>
          <a:p>
            <a:r>
              <a:rPr lang="fr-FR" sz="2000" dirty="0"/>
              <a:t>Gardez une trace de la quantité d'EPI que votre PDE a en réserve. </a:t>
            </a:r>
          </a:p>
          <a:p>
            <a:r>
              <a:rPr lang="fr-FR" sz="2000" dirty="0"/>
              <a:t>Dressez un inventaire toutes les 2 semaines</a:t>
            </a:r>
          </a:p>
          <a:p>
            <a:r>
              <a:rPr lang="fr-FR" sz="2000" dirty="0"/>
              <a:t>Lorsque votre PDE tombe en dessous de 50 % de votre stock de 6 semaines, il est temps de passer une nouvelle commande.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503" y="2439987"/>
            <a:ext cx="3289762" cy="3255963"/>
          </a:xfrm>
          <a:prstGeom prst="rect">
            <a:avLst/>
          </a:prstGeom>
        </p:spPr>
      </p:pic>
    </p:spTree>
    <p:extLst>
      <p:ext uri="{BB962C8B-B14F-4D97-AF65-F5344CB8AC3E}">
        <p14:creationId xmlns:p14="http://schemas.microsoft.com/office/powerpoint/2010/main" val="2621079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Activité - Calculez la quantité d'EPI dont votre PDE a besoin !</a:t>
            </a:r>
            <a:endParaRPr lang="en-US" dirty="0"/>
          </a:p>
        </p:txBody>
      </p:sp>
      <p:sp>
        <p:nvSpPr>
          <p:cNvPr id="3" name="Content Placeholder 2"/>
          <p:cNvSpPr>
            <a:spLocks noGrp="1"/>
          </p:cNvSpPr>
          <p:nvPr>
            <p:ph idx="1"/>
          </p:nvPr>
        </p:nvSpPr>
        <p:spPr>
          <a:xfrm>
            <a:off x="1154953" y="2617788"/>
            <a:ext cx="10232183" cy="3416300"/>
          </a:xfrm>
        </p:spPr>
        <p:txBody>
          <a:bodyPr/>
          <a:lstStyle/>
          <a:p>
            <a:r>
              <a:rPr lang="fr-FR" dirty="0"/>
              <a:t>À l'aide de votre aide-mémoire, réfléchissez à votre PDE.</a:t>
            </a:r>
          </a:p>
          <a:p>
            <a:r>
              <a:rPr lang="fr-FR" dirty="0"/>
              <a:t>En moyenne, combien de réponses aux maladies par jour (ou par semaine) votre PDE </a:t>
            </a:r>
            <a:r>
              <a:rPr lang="fr-FR" dirty="0" err="1"/>
              <a:t>a-t-il</a:t>
            </a:r>
            <a:r>
              <a:rPr lang="fr-FR" dirty="0"/>
              <a:t> ?</a:t>
            </a:r>
          </a:p>
          <a:p>
            <a:r>
              <a:rPr lang="fr-FR" dirty="0"/>
              <a:t>Combien d'employés de </a:t>
            </a:r>
            <a:r>
              <a:rPr lang="fr-FR" dirty="0">
                <a:solidFill>
                  <a:srgbClr val="FF0000"/>
                </a:solidFill>
              </a:rPr>
              <a:t>[l'agence sanitaire du PDE] </a:t>
            </a:r>
            <a:r>
              <a:rPr lang="fr-FR" dirty="0"/>
              <a:t>répondent à chaque voyageur malade ?</a:t>
            </a:r>
          </a:p>
          <a:p>
            <a:r>
              <a:rPr lang="fr-FR" dirty="0"/>
              <a:t>Ensuite, à l'aide de l' aide-mémoire, calculez la quantité d'EPI dont vous avez besoin.</a:t>
            </a:r>
          </a:p>
          <a:p>
            <a:r>
              <a:rPr lang="fr-FR" dirty="0"/>
              <a:t>Discutez-en avec votre groupe.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9844" y="4220597"/>
            <a:ext cx="2270896" cy="2228139"/>
          </a:xfrm>
          <a:prstGeom prst="rect">
            <a:avLst/>
          </a:prstGeom>
        </p:spPr>
      </p:pic>
    </p:spTree>
    <p:extLst>
      <p:ext uri="{BB962C8B-B14F-4D97-AF65-F5344CB8AC3E}">
        <p14:creationId xmlns:p14="http://schemas.microsoft.com/office/powerpoint/2010/main" val="9847838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2024</TotalTime>
  <Words>1741</Words>
  <Application>Microsoft Office PowerPoint</Application>
  <PresentationFormat>Widescreen</PresentationFormat>
  <Paragraphs>95</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Century Gothic</vt:lpstr>
      <vt:lpstr>Wingdings 3</vt:lpstr>
      <vt:lpstr>Ion Boardroom</vt:lpstr>
      <vt:lpstr>Équipement de protection individuelle (EPI) au PDE : Stockage de l'EPI</vt:lpstr>
      <vt:lpstr>Objectifs d'apprentissage</vt:lpstr>
      <vt:lpstr>Étape 1 : Faites l'inventaire de votre personnel</vt:lpstr>
      <vt:lpstr>Étape 2 : Faites l'inventaire de votre PDE</vt:lpstr>
      <vt:lpstr>Étape 3 : Calculez la quantité dont [l'agence de santé POE] a régulièrement besoin pendant 6 semaines.</vt:lpstr>
      <vt:lpstr>Étape 4 : Tenez un inventaire de vos EPI !</vt:lpstr>
      <vt:lpstr>Activité - Calculez la quantité d'EPI dont votre PDE a besoin !</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Personal</cp:lastModifiedBy>
  <cp:revision>141</cp:revision>
  <dcterms:created xsi:type="dcterms:W3CDTF">2018-05-15T08:59:29Z</dcterms:created>
  <dcterms:modified xsi:type="dcterms:W3CDTF">2021-09-22T12:24:55Z</dcterms:modified>
</cp:coreProperties>
</file>